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3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4.xml" ContentType="application/vnd.openxmlformats-officedocument.theme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theme/theme5.xml" ContentType="application/vnd.openxmlformats-officedocument.theme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6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theme/theme7.xml" ContentType="application/vnd.openxmlformats-officedocument.theme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2" r:id="rId4"/>
    <p:sldMasterId id="2147484410" r:id="rId5"/>
    <p:sldMasterId id="2147484427" r:id="rId6"/>
    <p:sldMasterId id="2147484444" r:id="rId7"/>
    <p:sldMasterId id="2147484461" r:id="rId8"/>
    <p:sldMasterId id="2147484478" r:id="rId9"/>
    <p:sldMasterId id="2147484495" r:id="rId10"/>
    <p:sldMasterId id="2147484512" r:id="rId11"/>
  </p:sldMasterIdLst>
  <p:notesMasterIdLst>
    <p:notesMasterId r:id="rId19"/>
  </p:notesMasterIdLst>
  <p:handoutMasterIdLst>
    <p:handoutMasterId r:id="rId20"/>
  </p:handoutMasterIdLst>
  <p:sldIdLst>
    <p:sldId id="263" r:id="rId12"/>
    <p:sldId id="265" r:id="rId13"/>
    <p:sldId id="267" r:id="rId14"/>
    <p:sldId id="268" r:id="rId15"/>
    <p:sldId id="269" r:id="rId16"/>
    <p:sldId id="270" r:id="rId17"/>
    <p:sldId id="26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B0"/>
    <a:srgbClr val="3F5564"/>
    <a:srgbClr val="0077BC"/>
    <a:srgbClr val="D53878"/>
    <a:srgbClr val="008391"/>
    <a:srgbClr val="FBF2B4"/>
    <a:srgbClr val="F0CD50"/>
    <a:srgbClr val="4675B7"/>
    <a:srgbClr val="DBD1E6"/>
    <a:srgbClr val="D2D8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F04F51-9521-A155-545A-758A779A5BD3}" v="3" dt="2024-03-20T18:47:50.1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73313" autoAdjust="0"/>
  </p:normalViewPr>
  <p:slideViewPr>
    <p:cSldViewPr snapToGrid="0">
      <p:cViewPr varScale="1">
        <p:scale>
          <a:sx n="48" d="100"/>
          <a:sy n="48" d="100"/>
        </p:scale>
        <p:origin x="1248" y="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62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8D75527-1052-40CF-90A7-805EC4F772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82182B2-420A-475A-83CF-72C9A1964B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BB566-3845-4DC0-8CE2-DC15231A2062}" type="datetime1">
              <a:rPr lang="sv-SE" smtClean="0"/>
              <a:t>2024-03-20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CFEBD13-AD79-4726-9C7A-9E5C531A1A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00A28DF-4169-4B51-B8D3-AA9A5D6123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A0780-C7EB-45E8-96EB-66D0986C42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033701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5FFDC-F934-4037-B505-500B08CD3B8C}" type="datetime1">
              <a:rPr lang="sv-SE" smtClean="0"/>
              <a:t>2024-03-20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086EF-3011-429C-976B-61D9CA3A2B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58687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2024-03-20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0289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>
                <a:cs typeface="Calibri"/>
              </a:rPr>
              <a:t>Detta handlar om kunskap </a:t>
            </a:r>
            <a:r>
              <a:rPr lang="sv-SE" u="sng" dirty="0">
                <a:cs typeface="Calibri"/>
              </a:rPr>
              <a:t>utöver</a:t>
            </a:r>
            <a:r>
              <a:rPr lang="sv-SE" dirty="0">
                <a:cs typeface="Calibri"/>
              </a:rPr>
              <a:t> själva hanteringen av produkterna.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2024-03-20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9473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Det brukar gå snabbt att få ett användarkonto, men det kan ändå vara lämpligt att göra detta i förväg.</a:t>
            </a:r>
          </a:p>
          <a:p>
            <a:r>
              <a:rPr lang="sv-SE" dirty="0"/>
              <a:t>Diskussionsfrågor. Det finns inte alltid </a:t>
            </a:r>
            <a:r>
              <a:rPr lang="sv-SE" u="sng" dirty="0"/>
              <a:t>ett</a:t>
            </a:r>
            <a:r>
              <a:rPr lang="sv-SE" u="none" dirty="0"/>
              <a:t> rätt svar.</a:t>
            </a:r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2024-03-20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8291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Det är inte nödvändigt att öppna länken och gå igenom innehållet, men länken finns om man skulle vilja.</a:t>
            </a:r>
          </a:p>
          <a:p>
            <a:endParaRPr lang="sv-SE" dirty="0"/>
          </a:p>
          <a:p>
            <a:r>
              <a:rPr lang="sv-SE" dirty="0"/>
              <a:t>Viktigt att förstå att förskrivarna (legitimerad personal) </a:t>
            </a:r>
            <a:r>
              <a:rPr lang="sv-SE" u="sng" dirty="0"/>
              <a:t>måste</a:t>
            </a:r>
            <a:r>
              <a:rPr lang="sv-SE" u="none" dirty="0"/>
              <a:t> följa det som står i handböckerna, oavsett om de tycker att det är relevant eller inte.</a:t>
            </a:r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2024-03-20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65454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 som beställer produkterna är förskrivare inom kommunerna och regionen VGR.</a:t>
            </a:r>
          </a:p>
          <a:p>
            <a:endParaRPr lang="sv-SE" dirty="0"/>
          </a:p>
          <a:p>
            <a:r>
              <a:rPr lang="sv-SE" dirty="0"/>
              <a:t>Viktigt att poängtera förskrivarna inte kan påverka leveranstiderna.</a:t>
            </a:r>
          </a:p>
          <a:p>
            <a:r>
              <a:rPr lang="sv-SE" dirty="0"/>
              <a:t>Akutförråden är mycket begränsade. Normalt sett beställs varje hjälpmedel direkt från Hjälpmedelscentralen till varje enskild person.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2024-03-20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59762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Gå igenom var och en av ovan nämnda rutiner i relevant omfattning, så att alla får kännedom.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2024-03-20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7189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1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1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1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1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99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7050450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14926220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2681277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0930058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7586088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1891888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46201508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117213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5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482153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70448640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4404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473710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99698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858342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6715C386-526F-48AC-AD19-830972616829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587617752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342DB73-4413-4392-B228-119A141D349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F75068A3-1A23-D7A8-E32B-9930CB95DD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22942773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98244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321189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6329555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54935139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400613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6500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1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016019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50531554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8269766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02617631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7129329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4869578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54090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6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152286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32097764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257466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032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42362601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495364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388E3460-7228-4DB3-A6B8-F304B211BC3F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001414883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6553C1A9-DB36-4729-A526-0352AB7C6E25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D0EC1FC0-8DDF-31BC-6880-F607E54C89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382123098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965300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868400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7147211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6423401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62166565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88379229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49858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0196560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861360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3049943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84738925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91115719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563471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bg2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8585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38502090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5707937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465317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2188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827113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675322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217DBA35-B954-D5BE-3055-10F75AB3F2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1764412805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0105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3033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0245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4" name="Rubrik 3">
            <a:extLst>
              <a:ext uri="{FF2B5EF4-FFF2-40B4-BE49-F238E27FC236}">
                <a16:creationId xmlns:a16="http://schemas.microsoft.com/office/drawing/2014/main" id="{7A284E58-B676-47B0-B49B-D281A884EF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1104959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7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488429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2883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58736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73615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877871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665954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579239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6769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27850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50037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25885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1934783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8968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tx2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25309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067323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92665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54258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1143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A5CC9138-760F-4A17-8B1B-6D99EFF79AD6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85843718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&#10;&#10;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01825FE-CC31-4DE6-9AA9-7C27B553E870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9D6F5AB1-2AEA-F21F-66E0-3054F0956C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91725922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22150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213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064579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7048918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1524629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6204922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7911999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541974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863844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5117899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200790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1101428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117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8700239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2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04016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6412254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722801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65453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03451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477CCA5E-96FA-4B08-97E3-9C131E99F26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</a:t>
            </a:r>
            <a:r>
              <a:rPr lang="sv-SE" sz="1050" dirty="0">
                <a:solidFill>
                  <a:schemeClr val="tx1"/>
                </a:solidFill>
              </a:rPr>
              <a:t>öppen</a:t>
            </a:r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23955551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03B86F8F-A217-4EC5-95CF-481328A25B1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D1A0E380-5DF5-5913-9E3F-A6C5E17494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343101534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8267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30566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63511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0508569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5331792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4928388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2588250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6349661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7327029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0453734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3443592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4506912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59061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3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771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0509718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2834421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57508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30998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12304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F54FBE38-BAA0-4913-A593-C4237FC13E33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52311727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66C4A4B-0FFF-4609-BF3A-89A12B42C121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402B4037-311E-98D0-D073-392D44DB98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312404377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70648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38321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4999887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7456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2338246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9279020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5236365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7712200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614311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0059206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6697095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8080664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84309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4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055377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9168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984265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0867648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72892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39507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B3A12899-234C-4D37-942E-64C01D64533B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7246972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A484A78-938B-41DE-9685-15EC3BD0A57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4F514343-718C-65D7-600B-35F34BA2C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656666689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178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519628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9110177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8836810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9790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2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9.xml"/><Relationship Id="rId19" Type="http://schemas.openxmlformats.org/officeDocument/2006/relationships/slideLayout" Target="../slideLayouts/slideLayout38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51.xml"/><Relationship Id="rId18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1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17" Type="http://schemas.openxmlformats.org/officeDocument/2006/relationships/slideLayout" Target="../slideLayouts/slideLayout55.xml"/><Relationship Id="rId2" Type="http://schemas.openxmlformats.org/officeDocument/2006/relationships/slideLayout" Target="../slideLayouts/slideLayout40.xml"/><Relationship Id="rId16" Type="http://schemas.openxmlformats.org/officeDocument/2006/relationships/slideLayout" Target="../slideLayouts/slideLayout54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48.xml"/><Relationship Id="rId19" Type="http://schemas.openxmlformats.org/officeDocument/2006/relationships/slideLayout" Target="../slideLayouts/slideLayout57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5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slideLayout" Target="../slideLayouts/slideLayout70.xml"/><Relationship Id="rId1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60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17" Type="http://schemas.openxmlformats.org/officeDocument/2006/relationships/slideLayout" Target="../slideLayouts/slideLayout74.xml"/><Relationship Id="rId2" Type="http://schemas.openxmlformats.org/officeDocument/2006/relationships/slideLayout" Target="../slideLayouts/slideLayout59.xml"/><Relationship Id="rId16" Type="http://schemas.openxmlformats.org/officeDocument/2006/relationships/slideLayout" Target="../slideLayouts/slideLayout73.xml"/><Relationship Id="rId20" Type="http://schemas.openxmlformats.org/officeDocument/2006/relationships/theme" Target="../theme/theme4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67.xml"/><Relationship Id="rId19" Type="http://schemas.openxmlformats.org/officeDocument/2006/relationships/slideLayout" Target="../slideLayouts/slideLayout76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slideLayout" Target="../slideLayouts/slideLayout7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slideLayout" Target="../slideLayouts/slideLayout89.xml"/><Relationship Id="rId18" Type="http://schemas.openxmlformats.org/officeDocument/2006/relationships/slideLayout" Target="../slideLayouts/slideLayout94.xml"/><Relationship Id="rId3" Type="http://schemas.openxmlformats.org/officeDocument/2006/relationships/slideLayout" Target="../slideLayouts/slideLayout79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17" Type="http://schemas.openxmlformats.org/officeDocument/2006/relationships/slideLayout" Target="../slideLayouts/slideLayout93.xml"/><Relationship Id="rId2" Type="http://schemas.openxmlformats.org/officeDocument/2006/relationships/slideLayout" Target="../slideLayouts/slideLayout78.xml"/><Relationship Id="rId16" Type="http://schemas.openxmlformats.org/officeDocument/2006/relationships/slideLayout" Target="../slideLayouts/slideLayout92.xml"/><Relationship Id="rId20" Type="http://schemas.openxmlformats.org/officeDocument/2006/relationships/theme" Target="../theme/theme5.xml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5" Type="http://schemas.openxmlformats.org/officeDocument/2006/relationships/slideLayout" Target="../slideLayouts/slideLayout81.xml"/><Relationship Id="rId15" Type="http://schemas.openxmlformats.org/officeDocument/2006/relationships/slideLayout" Target="../slideLayouts/slideLayout91.xml"/><Relationship Id="rId10" Type="http://schemas.openxmlformats.org/officeDocument/2006/relationships/slideLayout" Target="../slideLayouts/slideLayout86.xml"/><Relationship Id="rId19" Type="http://schemas.openxmlformats.org/officeDocument/2006/relationships/slideLayout" Target="../slideLayouts/slideLayout95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Relationship Id="rId14" Type="http://schemas.openxmlformats.org/officeDocument/2006/relationships/slideLayout" Target="../slideLayouts/slideLayout9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3.xml"/><Relationship Id="rId13" Type="http://schemas.openxmlformats.org/officeDocument/2006/relationships/slideLayout" Target="../slideLayouts/slideLayout108.xml"/><Relationship Id="rId18" Type="http://schemas.openxmlformats.org/officeDocument/2006/relationships/slideLayout" Target="../slideLayouts/slideLayout113.xml"/><Relationship Id="rId3" Type="http://schemas.openxmlformats.org/officeDocument/2006/relationships/slideLayout" Target="../slideLayouts/slideLayout98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102.xml"/><Relationship Id="rId12" Type="http://schemas.openxmlformats.org/officeDocument/2006/relationships/slideLayout" Target="../slideLayouts/slideLayout107.xml"/><Relationship Id="rId1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97.xml"/><Relationship Id="rId16" Type="http://schemas.openxmlformats.org/officeDocument/2006/relationships/slideLayout" Target="../slideLayouts/slideLayout111.xml"/><Relationship Id="rId20" Type="http://schemas.openxmlformats.org/officeDocument/2006/relationships/theme" Target="../theme/theme6.xml"/><Relationship Id="rId1" Type="http://schemas.openxmlformats.org/officeDocument/2006/relationships/slideLayout" Target="../slideLayouts/slideLayout96.xml"/><Relationship Id="rId6" Type="http://schemas.openxmlformats.org/officeDocument/2006/relationships/slideLayout" Target="../slideLayouts/slideLayout101.xml"/><Relationship Id="rId11" Type="http://schemas.openxmlformats.org/officeDocument/2006/relationships/slideLayout" Target="../slideLayouts/slideLayout106.xml"/><Relationship Id="rId5" Type="http://schemas.openxmlformats.org/officeDocument/2006/relationships/slideLayout" Target="../slideLayouts/slideLayout100.xml"/><Relationship Id="rId15" Type="http://schemas.openxmlformats.org/officeDocument/2006/relationships/slideLayout" Target="../slideLayouts/slideLayout110.xml"/><Relationship Id="rId10" Type="http://schemas.openxmlformats.org/officeDocument/2006/relationships/slideLayout" Target="../slideLayouts/slideLayout105.xml"/><Relationship Id="rId19" Type="http://schemas.openxmlformats.org/officeDocument/2006/relationships/slideLayout" Target="../slideLayouts/slideLayout114.xml"/><Relationship Id="rId4" Type="http://schemas.openxmlformats.org/officeDocument/2006/relationships/slideLayout" Target="../slideLayouts/slideLayout99.xml"/><Relationship Id="rId9" Type="http://schemas.openxmlformats.org/officeDocument/2006/relationships/slideLayout" Target="../slideLayouts/slideLayout104.xml"/><Relationship Id="rId14" Type="http://schemas.openxmlformats.org/officeDocument/2006/relationships/slideLayout" Target="../slideLayouts/slideLayout10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13" Type="http://schemas.openxmlformats.org/officeDocument/2006/relationships/slideLayout" Target="../slideLayouts/slideLayout127.xml"/><Relationship Id="rId18" Type="http://schemas.openxmlformats.org/officeDocument/2006/relationships/slideLayout" Target="../slideLayouts/slideLayout132.xml"/><Relationship Id="rId3" Type="http://schemas.openxmlformats.org/officeDocument/2006/relationships/slideLayout" Target="../slideLayouts/slideLayout117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121.xml"/><Relationship Id="rId12" Type="http://schemas.openxmlformats.org/officeDocument/2006/relationships/slideLayout" Target="../slideLayouts/slideLayout126.xml"/><Relationship Id="rId17" Type="http://schemas.openxmlformats.org/officeDocument/2006/relationships/slideLayout" Target="../slideLayouts/slideLayout131.xml"/><Relationship Id="rId2" Type="http://schemas.openxmlformats.org/officeDocument/2006/relationships/slideLayout" Target="../slideLayouts/slideLayout116.xml"/><Relationship Id="rId16" Type="http://schemas.openxmlformats.org/officeDocument/2006/relationships/slideLayout" Target="../slideLayouts/slideLayout130.xml"/><Relationship Id="rId20" Type="http://schemas.openxmlformats.org/officeDocument/2006/relationships/theme" Target="../theme/theme7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19.xml"/><Relationship Id="rId15" Type="http://schemas.openxmlformats.org/officeDocument/2006/relationships/slideLayout" Target="../slideLayouts/slideLayout129.xml"/><Relationship Id="rId10" Type="http://schemas.openxmlformats.org/officeDocument/2006/relationships/slideLayout" Target="../slideLayouts/slideLayout124.xml"/><Relationship Id="rId19" Type="http://schemas.openxmlformats.org/officeDocument/2006/relationships/slideLayout" Target="../slideLayouts/slideLayout133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Relationship Id="rId14" Type="http://schemas.openxmlformats.org/officeDocument/2006/relationships/slideLayout" Target="../slideLayouts/slideLayout12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1.xml"/><Relationship Id="rId13" Type="http://schemas.openxmlformats.org/officeDocument/2006/relationships/slideLayout" Target="../slideLayouts/slideLayout146.xml"/><Relationship Id="rId1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36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140.xml"/><Relationship Id="rId12" Type="http://schemas.openxmlformats.org/officeDocument/2006/relationships/slideLayout" Target="../slideLayouts/slideLayout145.xml"/><Relationship Id="rId17" Type="http://schemas.openxmlformats.org/officeDocument/2006/relationships/slideLayout" Target="../slideLayouts/slideLayout150.xml"/><Relationship Id="rId2" Type="http://schemas.openxmlformats.org/officeDocument/2006/relationships/slideLayout" Target="../slideLayouts/slideLayout135.xml"/><Relationship Id="rId16" Type="http://schemas.openxmlformats.org/officeDocument/2006/relationships/slideLayout" Target="../slideLayouts/slideLayout149.xml"/><Relationship Id="rId20" Type="http://schemas.openxmlformats.org/officeDocument/2006/relationships/theme" Target="../theme/theme8.xml"/><Relationship Id="rId1" Type="http://schemas.openxmlformats.org/officeDocument/2006/relationships/slideLayout" Target="../slideLayouts/slideLayout134.xml"/><Relationship Id="rId6" Type="http://schemas.openxmlformats.org/officeDocument/2006/relationships/slideLayout" Target="../slideLayouts/slideLayout139.xml"/><Relationship Id="rId11" Type="http://schemas.openxmlformats.org/officeDocument/2006/relationships/slideLayout" Target="../slideLayouts/slideLayout144.xml"/><Relationship Id="rId5" Type="http://schemas.openxmlformats.org/officeDocument/2006/relationships/slideLayout" Target="../slideLayouts/slideLayout138.xml"/><Relationship Id="rId1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43.xml"/><Relationship Id="rId19" Type="http://schemas.openxmlformats.org/officeDocument/2006/relationships/slideLayout" Target="../slideLayouts/slideLayout152.xml"/><Relationship Id="rId4" Type="http://schemas.openxmlformats.org/officeDocument/2006/relationships/slideLayout" Target="../slideLayouts/slideLayout137.xml"/><Relationship Id="rId9" Type="http://schemas.openxmlformats.org/officeDocument/2006/relationships/slideLayout" Target="../slideLayouts/slideLayout142.xml"/><Relationship Id="rId14" Type="http://schemas.openxmlformats.org/officeDocument/2006/relationships/slideLayout" Target="../slideLayouts/slideLayout1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696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529" r:id="rId2"/>
    <p:sldLayoutId id="2147484530" r:id="rId3"/>
    <p:sldLayoutId id="2147484531" r:id="rId4"/>
    <p:sldLayoutId id="2147484532" r:id="rId5"/>
    <p:sldLayoutId id="2147484533" r:id="rId6"/>
    <p:sldLayoutId id="2147484534" r:id="rId7"/>
    <p:sldLayoutId id="2147484535" r:id="rId8"/>
    <p:sldLayoutId id="2147484627" r:id="rId9"/>
    <p:sldLayoutId id="2147484625" r:id="rId10"/>
    <p:sldLayoutId id="2147484536" r:id="rId11"/>
    <p:sldLayoutId id="2147484537" r:id="rId12"/>
    <p:sldLayoutId id="2147484538" r:id="rId13"/>
    <p:sldLayoutId id="2147484539" r:id="rId14"/>
    <p:sldLayoutId id="2147484626" r:id="rId15"/>
    <p:sldLayoutId id="2147484540" r:id="rId16"/>
    <p:sldLayoutId id="2147484408" r:id="rId17"/>
    <p:sldLayoutId id="2147484409" r:id="rId18"/>
    <p:sldLayoutId id="2147484043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Platshållare för bildnummer 1">
            <a:extLst>
              <a:ext uri="{FF2B5EF4-FFF2-40B4-BE49-F238E27FC236}">
                <a16:creationId xmlns:a16="http://schemas.microsoft.com/office/drawing/2014/main" id="{49735908-7AA6-42A8-8D13-0A0800940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8984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1" r:id="rId1"/>
    <p:sldLayoutId id="2147484541" r:id="rId2"/>
    <p:sldLayoutId id="2147484542" r:id="rId3"/>
    <p:sldLayoutId id="2147484543" r:id="rId4"/>
    <p:sldLayoutId id="2147484544" r:id="rId5"/>
    <p:sldLayoutId id="2147484635" r:id="rId6"/>
    <p:sldLayoutId id="2147484636" r:id="rId7"/>
    <p:sldLayoutId id="2147484637" r:id="rId8"/>
    <p:sldLayoutId id="2147484638" r:id="rId9"/>
    <p:sldLayoutId id="2147484639" r:id="rId10"/>
    <p:sldLayoutId id="2147484548" r:id="rId11"/>
    <p:sldLayoutId id="2147484549" r:id="rId12"/>
    <p:sldLayoutId id="2147484550" r:id="rId13"/>
    <p:sldLayoutId id="2147484551" r:id="rId14"/>
    <p:sldLayoutId id="2147484628" r:id="rId15"/>
    <p:sldLayoutId id="2147484552" r:id="rId16"/>
    <p:sldLayoutId id="2147484424" r:id="rId17"/>
    <p:sldLayoutId id="2147484425" r:id="rId18"/>
    <p:sldLayoutId id="2147484426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16FC2686-3742-4CA7-96AE-CD7BBA1A90F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2A7AAA3E-885B-47E9-ACBA-A0293FCE58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359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8" r:id="rId1"/>
    <p:sldLayoutId id="2147484553" r:id="rId2"/>
    <p:sldLayoutId id="2147484554" r:id="rId3"/>
    <p:sldLayoutId id="2147484555" r:id="rId4"/>
    <p:sldLayoutId id="2147484556" r:id="rId5"/>
    <p:sldLayoutId id="2147484640" r:id="rId6"/>
    <p:sldLayoutId id="2147484641" r:id="rId7"/>
    <p:sldLayoutId id="2147484642" r:id="rId8"/>
    <p:sldLayoutId id="2147484643" r:id="rId9"/>
    <p:sldLayoutId id="2147484644" r:id="rId10"/>
    <p:sldLayoutId id="2147484560" r:id="rId11"/>
    <p:sldLayoutId id="2147484561" r:id="rId12"/>
    <p:sldLayoutId id="2147484562" r:id="rId13"/>
    <p:sldLayoutId id="2147484563" r:id="rId14"/>
    <p:sldLayoutId id="2147484629" r:id="rId15"/>
    <p:sldLayoutId id="2147484564" r:id="rId16"/>
    <p:sldLayoutId id="2147484441" r:id="rId17"/>
    <p:sldLayoutId id="2147484442" r:id="rId18"/>
    <p:sldLayoutId id="2147484443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7DFF76B2-A88A-470E-B646-73BDC425A6E8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4D8D5E03-09FD-47B8-83A3-7C8B23D877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96936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5" r:id="rId1"/>
    <p:sldLayoutId id="2147484565" r:id="rId2"/>
    <p:sldLayoutId id="2147484566" r:id="rId3"/>
    <p:sldLayoutId id="2147484567" r:id="rId4"/>
    <p:sldLayoutId id="2147484568" r:id="rId5"/>
    <p:sldLayoutId id="2147484645" r:id="rId6"/>
    <p:sldLayoutId id="2147484646" r:id="rId7"/>
    <p:sldLayoutId id="2147484647" r:id="rId8"/>
    <p:sldLayoutId id="2147484648" r:id="rId9"/>
    <p:sldLayoutId id="2147484649" r:id="rId10"/>
    <p:sldLayoutId id="2147484572" r:id="rId11"/>
    <p:sldLayoutId id="2147484573" r:id="rId12"/>
    <p:sldLayoutId id="2147484574" r:id="rId13"/>
    <p:sldLayoutId id="2147484575" r:id="rId14"/>
    <p:sldLayoutId id="2147484630" r:id="rId15"/>
    <p:sldLayoutId id="2147484576" r:id="rId16"/>
    <p:sldLayoutId id="2147484458" r:id="rId17"/>
    <p:sldLayoutId id="2147484459" r:id="rId18"/>
    <p:sldLayoutId id="2147484460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F4542BD5-103E-4DB5-88FB-E05DB9624044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ACAA70FC-8994-456B-8FC6-D537F8406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45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2" r:id="rId1"/>
    <p:sldLayoutId id="2147484577" r:id="rId2"/>
    <p:sldLayoutId id="2147484578" r:id="rId3"/>
    <p:sldLayoutId id="2147484579" r:id="rId4"/>
    <p:sldLayoutId id="2147484580" r:id="rId5"/>
    <p:sldLayoutId id="2147484650" r:id="rId6"/>
    <p:sldLayoutId id="2147484651" r:id="rId7"/>
    <p:sldLayoutId id="2147484652" r:id="rId8"/>
    <p:sldLayoutId id="2147484653" r:id="rId9"/>
    <p:sldLayoutId id="2147484654" r:id="rId10"/>
    <p:sldLayoutId id="2147484584" r:id="rId11"/>
    <p:sldLayoutId id="2147484585" r:id="rId12"/>
    <p:sldLayoutId id="2147484586" r:id="rId13"/>
    <p:sldLayoutId id="2147484587" r:id="rId14"/>
    <p:sldLayoutId id="2147484631" r:id="rId15"/>
    <p:sldLayoutId id="2147484588" r:id="rId16"/>
    <p:sldLayoutId id="2147484475" r:id="rId17"/>
    <p:sldLayoutId id="2147484476" r:id="rId18"/>
    <p:sldLayoutId id="2147484477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BA98ADB3-7E4F-4041-B143-C1933A3E0DE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3F2844B7-CEF6-4069-B35D-9858A8789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777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9" r:id="rId1"/>
    <p:sldLayoutId id="2147484589" r:id="rId2"/>
    <p:sldLayoutId id="2147484590" r:id="rId3"/>
    <p:sldLayoutId id="2147484591" r:id="rId4"/>
    <p:sldLayoutId id="2147484592" r:id="rId5"/>
    <p:sldLayoutId id="2147484655" r:id="rId6"/>
    <p:sldLayoutId id="2147484656" r:id="rId7"/>
    <p:sldLayoutId id="2147484657" r:id="rId8"/>
    <p:sldLayoutId id="2147484658" r:id="rId9"/>
    <p:sldLayoutId id="2147484659" r:id="rId10"/>
    <p:sldLayoutId id="2147484596" r:id="rId11"/>
    <p:sldLayoutId id="2147484597" r:id="rId12"/>
    <p:sldLayoutId id="2147484598" r:id="rId13"/>
    <p:sldLayoutId id="2147484599" r:id="rId14"/>
    <p:sldLayoutId id="2147484632" r:id="rId15"/>
    <p:sldLayoutId id="2147484600" r:id="rId16"/>
    <p:sldLayoutId id="2147484492" r:id="rId17"/>
    <p:sldLayoutId id="2147484493" r:id="rId18"/>
    <p:sldLayoutId id="2147484494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C30862AA-79CD-47D7-A508-195920CF797F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0B5FE696-6F97-4D3C-86EA-DA1B9AC17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83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6" r:id="rId1"/>
    <p:sldLayoutId id="2147484601" r:id="rId2"/>
    <p:sldLayoutId id="2147484602" r:id="rId3"/>
    <p:sldLayoutId id="2147484603" r:id="rId4"/>
    <p:sldLayoutId id="2147484604" r:id="rId5"/>
    <p:sldLayoutId id="2147484660" r:id="rId6"/>
    <p:sldLayoutId id="2147484661" r:id="rId7"/>
    <p:sldLayoutId id="2147484662" r:id="rId8"/>
    <p:sldLayoutId id="2147484663" r:id="rId9"/>
    <p:sldLayoutId id="2147484664" r:id="rId10"/>
    <p:sldLayoutId id="2147484608" r:id="rId11"/>
    <p:sldLayoutId id="2147484609" r:id="rId12"/>
    <p:sldLayoutId id="2147484610" r:id="rId13"/>
    <p:sldLayoutId id="2147484611" r:id="rId14"/>
    <p:sldLayoutId id="2147484633" r:id="rId15"/>
    <p:sldLayoutId id="2147484612" r:id="rId16"/>
    <p:sldLayoutId id="2147484509" r:id="rId17"/>
    <p:sldLayoutId id="2147484510" r:id="rId18"/>
    <p:sldLayoutId id="2147484511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6A2100A-00F3-4208-962E-587779F2E0C0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F508861A-5DB9-448E-9A9B-FD5CEF06B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2768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3" r:id="rId1"/>
    <p:sldLayoutId id="2147484613" r:id="rId2"/>
    <p:sldLayoutId id="2147484614" r:id="rId3"/>
    <p:sldLayoutId id="2147484615" r:id="rId4"/>
    <p:sldLayoutId id="2147484616" r:id="rId5"/>
    <p:sldLayoutId id="2147484665" r:id="rId6"/>
    <p:sldLayoutId id="2147484666" r:id="rId7"/>
    <p:sldLayoutId id="2147484667" r:id="rId8"/>
    <p:sldLayoutId id="2147484668" r:id="rId9"/>
    <p:sldLayoutId id="2147484669" r:id="rId10"/>
    <p:sldLayoutId id="2147484620" r:id="rId11"/>
    <p:sldLayoutId id="2147484621" r:id="rId12"/>
    <p:sldLayoutId id="2147484622" r:id="rId13"/>
    <p:sldLayoutId id="2147484623" r:id="rId14"/>
    <p:sldLayoutId id="2147484634" r:id="rId15"/>
    <p:sldLayoutId id="2147484624" r:id="rId16"/>
    <p:sldLayoutId id="2147484526" r:id="rId17"/>
    <p:sldLayoutId id="2147484527" r:id="rId18"/>
    <p:sldLayoutId id="2147484528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ardsamverkan.se/omraden/hjalpmedel-i-vastra-gotaland/koncept-for-forskrivarkompetens-halso--och-sjukvard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utbildning.socialstyrelsen.se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ardsamverkan.se/omraden/hjalpmedel-i-vastra-gotaland/handbok-for-personliga-hjalpmedel-inom-halso-och-sjukvard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920628-F32D-4B59-82A3-068B459839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4400" dirty="0"/>
              <a:t>Information till dig som är vård- och omsorgspersonal och hanterar förskrivna hjälpmedel och förbrukningsartiklar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78789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28906B-5C37-9850-87E1-A24F12D9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082" y="1247024"/>
            <a:ext cx="9170279" cy="736959"/>
          </a:xfrm>
        </p:spPr>
        <p:txBody>
          <a:bodyPr>
            <a:noAutofit/>
          </a:bodyPr>
          <a:lstStyle/>
          <a:p>
            <a:r>
              <a:rPr lang="sv-SE" sz="2400" dirty="0"/>
              <a:t>Det finns kompetenskrav för hjälpmedel och förbrukningsartiklar, som gäller för hela Västra Götaland.</a:t>
            </a:r>
            <a:br>
              <a:rPr lang="sv-SE" sz="2400" dirty="0"/>
            </a:br>
            <a:br>
              <a:rPr lang="sv-SE" sz="2400" dirty="0"/>
            </a:br>
            <a:r>
              <a:rPr lang="sv-SE" sz="2400" dirty="0"/>
              <a:t>Där står att vård- och omsorgspersonal som hanterar dessa produkter ska ha kännedom om vissa delar som styr förskrivningen.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19FC9D0-981B-A4F5-6FB6-DDB48502457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1" y="2919662"/>
            <a:ext cx="10037115" cy="29937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/>
              <a:t>Se länk nedan </a:t>
            </a:r>
          </a:p>
          <a:p>
            <a:pPr marL="0" indent="0">
              <a:buNone/>
            </a:pPr>
            <a:r>
              <a:rPr lang="sv-SE" sz="1400" dirty="0">
                <a:hlinkClick r:id="rId3"/>
              </a:rPr>
              <a:t>Koncept för förskrivarkompetens Hälso- och sjukvård - </a:t>
            </a:r>
            <a:r>
              <a:rPr lang="sv-SE" sz="1400" dirty="0" err="1">
                <a:hlinkClick r:id="rId3"/>
              </a:rPr>
              <a:t>Public_VardsamverkanVG</a:t>
            </a:r>
            <a:r>
              <a:rPr lang="sv-SE" sz="1400" dirty="0"/>
              <a:t>   </a:t>
            </a:r>
            <a:r>
              <a:rPr lang="sv-SE" sz="1600" i="1" dirty="0"/>
              <a:t>(rulla längst ner på sidan och klicka på ”Vård och omsorgspersonal som hanterar förskrivna hjälpmedel och förbrukningsartiklar”)</a:t>
            </a:r>
          </a:p>
          <a:p>
            <a:pPr marL="0" indent="0">
              <a:buNone/>
            </a:pPr>
            <a:endParaRPr lang="sv-SE" sz="1600" i="1" dirty="0"/>
          </a:p>
          <a:p>
            <a:pPr marL="0" indent="0">
              <a:buNone/>
            </a:pPr>
            <a:r>
              <a:rPr lang="sv-SE" dirty="0"/>
              <a:t>I kommande bilder går du igenom de olika delarna:</a:t>
            </a:r>
          </a:p>
          <a:p>
            <a:r>
              <a:rPr lang="sv-SE" dirty="0"/>
              <a:t>Förskrivningsprocessen samt lagar och författningar inom området (bör känna till)</a:t>
            </a:r>
          </a:p>
          <a:p>
            <a:r>
              <a:rPr lang="sv-SE" dirty="0"/>
              <a:t>Regelverk och försörjningsavtal inom Västra Götaland (bör känna till)</a:t>
            </a:r>
          </a:p>
          <a:p>
            <a:r>
              <a:rPr lang="sv-SE" dirty="0"/>
              <a:t>Lokala rutiner (ska känna till)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141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DE4524-4FC1-9AA1-F0B6-DC61A1642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sz="3200" dirty="0"/>
              <a:t>Förskrivningsprocess samt lagar och författningar inom området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C75FAC0-CE81-9AB8-1FA1-C97C090D7BC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497496"/>
            <a:ext cx="10080000" cy="441594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/>
              <a:t>För att nå Socialstyrelsens webbutbildning.</a:t>
            </a:r>
          </a:p>
          <a:p>
            <a:pPr marL="0" indent="0">
              <a:buNone/>
            </a:pPr>
            <a:r>
              <a:rPr lang="sv-SE" dirty="0"/>
              <a:t>Gör så här:</a:t>
            </a:r>
          </a:p>
          <a:p>
            <a:r>
              <a:rPr lang="sv-SE" dirty="0"/>
              <a:t>klicka på länken: </a:t>
            </a:r>
            <a:r>
              <a:rPr lang="sv-SE" dirty="0">
                <a:hlinkClick r:id="rId3"/>
              </a:rPr>
              <a:t>Länk till Socialstyrelsens utbildningsportal</a:t>
            </a:r>
            <a:endParaRPr lang="sv-SE" dirty="0"/>
          </a:p>
          <a:p>
            <a:r>
              <a:rPr lang="sv-SE" dirty="0"/>
              <a:t>välj Socialstyrelsens utbildningar</a:t>
            </a:r>
          </a:p>
          <a:p>
            <a:r>
              <a:rPr lang="sv-SE" dirty="0"/>
              <a:t>Välj eller sök utbildningen ”Bra att veta om hjälpmedel för vård- och omsorgspersonal” och klicka på den.</a:t>
            </a:r>
          </a:p>
          <a:p>
            <a:pPr marL="0" indent="0">
              <a:buNone/>
            </a:pPr>
            <a:r>
              <a:rPr lang="sv-SE" b="1" dirty="0"/>
              <a:t>För att komma vidare i materialet måste du registrera dig och logga in.</a:t>
            </a:r>
          </a:p>
          <a:p>
            <a:r>
              <a:rPr lang="sv-SE" dirty="0"/>
              <a:t>Kursen består av följande två avsnitt:</a:t>
            </a:r>
          </a:p>
          <a:p>
            <a:pPr lvl="1"/>
            <a:r>
              <a:rPr lang="sv-SE" dirty="0"/>
              <a:t>”användning av hjälpmedel”</a:t>
            </a:r>
          </a:p>
          <a:p>
            <a:pPr lvl="1"/>
            <a:r>
              <a:rPr lang="sv-SE" dirty="0"/>
              <a:t>”fyra situationer att reflektera över”</a:t>
            </a:r>
          </a:p>
          <a:p>
            <a:pPr marL="0" indent="0">
              <a:buNone/>
            </a:pPr>
            <a:r>
              <a:rPr lang="sv-SE" dirty="0"/>
              <a:t>Utbildningen är ca 20 minuter lång.</a:t>
            </a:r>
          </a:p>
          <a:p>
            <a:pPr lvl="1"/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54750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33029E-FFC8-9199-08B1-8C9A9013A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400" dirty="0"/>
              <a:t>Regelverk inom Västra Götaland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EF980C1-F900-C38B-B8E4-221F6BC80B79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444487"/>
            <a:ext cx="10080000" cy="446895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Handboken är politiskt beslutad</a:t>
            </a:r>
          </a:p>
          <a:p>
            <a:pPr marL="0" indent="0">
              <a:buNone/>
            </a:pPr>
            <a:endParaRPr lang="sv-SE" dirty="0">
              <a:hlinkClick r:id="rId3"/>
            </a:endParaRPr>
          </a:p>
          <a:p>
            <a:pPr marL="0" indent="0">
              <a:buNone/>
            </a:pPr>
            <a:r>
              <a:rPr lang="sv-SE" dirty="0">
                <a:hlinkClick r:id="rId3"/>
              </a:rPr>
              <a:t>Handbok för personliga hjälpmedel inom hälso- och sjukvård - </a:t>
            </a:r>
            <a:r>
              <a:rPr lang="sv-SE" dirty="0" err="1">
                <a:hlinkClick r:id="rId3"/>
              </a:rPr>
              <a:t>Public_VardsamverkanVG</a:t>
            </a:r>
            <a:r>
              <a:rPr lang="sv-SE" dirty="0"/>
              <a:t> </a:t>
            </a:r>
          </a:p>
          <a:p>
            <a:endParaRPr lang="sv-SE" dirty="0"/>
          </a:p>
          <a:p>
            <a:pPr lvl="1"/>
            <a:r>
              <a:rPr lang="sv-SE" dirty="0"/>
              <a:t>Handboken innehåller regler för förskrivning i Västra Götaland och består av </a:t>
            </a:r>
            <a:r>
              <a:rPr lang="sv-SE" i="1" dirty="0"/>
              <a:t>riktlinjer samt produktanvisningar</a:t>
            </a:r>
          </a:p>
          <a:p>
            <a:pPr lvl="1"/>
            <a:r>
              <a:rPr lang="sv-SE" dirty="0"/>
              <a:t>För varje typ av produkt finns en produktanvisning där det står;</a:t>
            </a:r>
          </a:p>
          <a:p>
            <a:pPr lvl="2"/>
            <a:r>
              <a:rPr lang="sv-SE" dirty="0"/>
              <a:t>Vem som får förskriva</a:t>
            </a:r>
          </a:p>
          <a:p>
            <a:pPr lvl="2"/>
            <a:r>
              <a:rPr lang="sv-SE" dirty="0"/>
              <a:t>Vilka kriterier som krävs</a:t>
            </a:r>
          </a:p>
          <a:p>
            <a:pPr lvl="2"/>
            <a:r>
              <a:rPr lang="sv-SE" dirty="0"/>
              <a:t>Vilka mål som ska uppnås med förskrivningen</a:t>
            </a:r>
          </a:p>
          <a:p>
            <a:pPr lvl="1"/>
            <a:r>
              <a:rPr lang="sv-SE" dirty="0"/>
              <a:t>Alla som förskriver produkterna måste följa handboken.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02630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E24678-689E-BC2E-A422-1BA9204D2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400" dirty="0"/>
              <a:t>Försörjningsavtal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5E2E1D-33B5-E086-FFAD-CC7D8F3F1EC9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936731" y="1722783"/>
            <a:ext cx="10080000" cy="41111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Det finns överenskommelser, som kallas samarbetsavtal, mellan leverantören av produkterna (som finns inom Västra Götalandsregionen) och de som beställer produkterna (kommunerna och andra enheter inom regionen).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Avtalen innehåller information om bland annat:</a:t>
            </a:r>
          </a:p>
          <a:p>
            <a:pPr lvl="1"/>
            <a:r>
              <a:rPr lang="sv-SE" dirty="0"/>
              <a:t>att det är leverantören som tar fram det sortiment som förskrivarna är hänvisade till</a:t>
            </a:r>
          </a:p>
          <a:p>
            <a:pPr lvl="1"/>
            <a:r>
              <a:rPr lang="sv-SE" dirty="0"/>
              <a:t>att det finns fastställda leveranstider</a:t>
            </a:r>
          </a:p>
          <a:p>
            <a:pPr lvl="1"/>
            <a:r>
              <a:rPr lang="sv-SE" dirty="0"/>
              <a:t>att kommunens hälso- och sjukvårdsenheter kan ha mindre akutförråd för hjälpmedel, med begränsat sortiment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12989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CDF750-3DE2-BE44-39BA-01F101AA2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400" dirty="0"/>
              <a:t>Lokala rutiner - alla ska känna till dessa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198DED7-B31B-6BF3-56F9-1EE59DEAE085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64817"/>
            <a:ext cx="10080000" cy="4175124"/>
          </a:xfrm>
        </p:spPr>
        <p:txBody>
          <a:bodyPr/>
          <a:lstStyle/>
          <a:p>
            <a:r>
              <a:rPr lang="sv-SE" dirty="0"/>
              <a:t>I styrande dokument på intranätet finns lokala rutiner för Göteborg</a:t>
            </a:r>
          </a:p>
          <a:p>
            <a:pPr lvl="1">
              <a:lnSpc>
                <a:spcPct val="100000"/>
              </a:lnSpc>
            </a:pPr>
            <a:r>
              <a:rPr lang="sv-SE" sz="1600" dirty="0"/>
              <a:t>Hälso- och sjukvård / Kontakt med hälso- och sjukvårdspersonal / </a:t>
            </a:r>
            <a:r>
              <a:rPr lang="sv-SE" sz="1600" b="1" dirty="0"/>
              <a:t>Kontakt med legitimerad personal</a:t>
            </a:r>
          </a:p>
          <a:p>
            <a:pPr lvl="1">
              <a:lnSpc>
                <a:spcPct val="150000"/>
              </a:lnSpc>
            </a:pPr>
            <a:r>
              <a:rPr lang="sv-SE" sz="1600" dirty="0"/>
              <a:t>Hälso- och sjukvård / Vårdhygien / Vårdhygien / </a:t>
            </a:r>
            <a:r>
              <a:rPr lang="sv-SE" sz="1600" b="1" dirty="0"/>
              <a:t>Rengöring av hjälpmedel</a:t>
            </a:r>
          </a:p>
          <a:p>
            <a:pPr lvl="1">
              <a:lnSpc>
                <a:spcPct val="150000"/>
              </a:lnSpc>
            </a:pPr>
            <a:r>
              <a:rPr lang="sv-SE" sz="1600" dirty="0"/>
              <a:t>Hälso- och sjukvård/ Medicintekniska produkter / </a:t>
            </a:r>
            <a:r>
              <a:rPr lang="sv-SE" sz="1600" b="1" dirty="0"/>
              <a:t>Grundutrustning – riktlinjer</a:t>
            </a:r>
          </a:p>
          <a:p>
            <a:pPr lvl="1">
              <a:lnSpc>
                <a:spcPct val="150000"/>
              </a:lnSpc>
            </a:pPr>
            <a:r>
              <a:rPr lang="sv-SE" sz="1600" b="1" dirty="0"/>
              <a:t>Avvikelsehantering</a:t>
            </a:r>
          </a:p>
          <a:p>
            <a:pPr lvl="1">
              <a:lnSpc>
                <a:spcPct val="150000"/>
              </a:lnSpc>
            </a:pPr>
            <a:r>
              <a:rPr lang="sv-SE" sz="1600" dirty="0"/>
              <a:t>Hälso- och sjukvård / Medicintekniska produkter / </a:t>
            </a:r>
            <a:r>
              <a:rPr lang="sv-SE" sz="1600" b="1" dirty="0"/>
              <a:t>Egenkontroll medicintekniska produkter MTP</a:t>
            </a:r>
          </a:p>
          <a:p>
            <a:pPr marL="226783" lvl="1" indent="0">
              <a:lnSpc>
                <a:spcPct val="150000"/>
              </a:lnSpc>
              <a:buNone/>
            </a:pPr>
            <a:endParaRPr lang="sv-SE" sz="1600" b="1" dirty="0"/>
          </a:p>
          <a:p>
            <a:pPr marL="230188" lvl="1" indent="-230188">
              <a:buFont typeface="Arial" panose="020B0604020202020204" pitchFamily="34" charset="0"/>
              <a:buChar char="•"/>
            </a:pPr>
            <a:r>
              <a:rPr lang="sv-SE" sz="2000" dirty="0"/>
              <a:t>Det kan även finnas lokala rutiner i varje stadsområde gällande exempelvis rengöring, återlämning…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95645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A6FBD31-1566-438B-934E-356228C0F8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5F8A528-8A70-9273-5BD5-41BE0F975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1576468557"/>
      </p:ext>
    </p:extLst>
  </p:cSld>
  <p:clrMapOvr>
    <a:masterClrMapping/>
  </p:clrMapOvr>
</p:sld>
</file>

<file path=ppt/theme/theme1.xml><?xml version="1.0" encoding="utf-8"?>
<a:theme xmlns:a="http://schemas.openxmlformats.org/drawingml/2006/main" name="Göteborgs Stad – Blå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4BB8F8E-F791-49CB-B254-08158F11DD17}" vid="{265C060E-099B-415E-BA42-CFF4637A76E3}"/>
    </a:ext>
  </a:extLst>
</a:theme>
</file>

<file path=ppt/theme/theme10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öteborgs Stad – Mörkblå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4BB8F8E-F791-49CB-B254-08158F11DD17}" vid="{96B90783-CC75-467E-BCB7-F6EEC8079FBB}"/>
    </a:ext>
  </a:extLst>
</a:theme>
</file>

<file path=ppt/theme/theme3.xml><?xml version="1.0" encoding="utf-8"?>
<a:theme xmlns:a="http://schemas.openxmlformats.org/drawingml/2006/main" name="Göteborgs Stad – Röd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4BB8F8E-F791-49CB-B254-08158F11DD17}" vid="{294A0308-BA35-4687-91CC-A7A467E5485B}"/>
    </a:ext>
  </a:extLst>
</a:theme>
</file>

<file path=ppt/theme/theme4.xml><?xml version="1.0" encoding="utf-8"?>
<a:theme xmlns:a="http://schemas.openxmlformats.org/drawingml/2006/main" name="Göteborgs Stad – Turkos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4BB8F8E-F791-49CB-B254-08158F11DD17}" vid="{E0181F68-6937-48C4-9B2F-4650D7D56AE7}"/>
    </a:ext>
  </a:extLst>
</a:theme>
</file>

<file path=ppt/theme/theme5.xml><?xml version="1.0" encoding="utf-8"?>
<a:theme xmlns:a="http://schemas.openxmlformats.org/drawingml/2006/main" name="Göteborgs Stad – Rosa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4BB8F8E-F791-49CB-B254-08158F11DD17}" vid="{AB207AF3-E8F2-4D0A-9ED5-1E67730710DE}"/>
    </a:ext>
  </a:extLst>
</a:theme>
</file>

<file path=ppt/theme/theme6.xml><?xml version="1.0" encoding="utf-8"?>
<a:theme xmlns:a="http://schemas.openxmlformats.org/drawingml/2006/main" name="Göteborgs Stad – Grön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4BB8F8E-F791-49CB-B254-08158F11DD17}" vid="{F0FC8579-1FAF-4789-888A-17E82A425BCA}"/>
    </a:ext>
  </a:extLst>
</a:theme>
</file>

<file path=ppt/theme/theme7.xml><?xml version="1.0" encoding="utf-8"?>
<a:theme xmlns:a="http://schemas.openxmlformats.org/drawingml/2006/main" name="Göteborgs Stad – Lila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4BB8F8E-F791-49CB-B254-08158F11DD17}" vid="{B85D439A-F943-47EB-846D-72AF4F255BFA}"/>
    </a:ext>
  </a:extLst>
</a:theme>
</file>

<file path=ppt/theme/theme8.xml><?xml version="1.0" encoding="utf-8"?>
<a:theme xmlns:a="http://schemas.openxmlformats.org/drawingml/2006/main" name="Göteborgs Stad – Gul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4BB8F8E-F791-49CB-B254-08158F11DD17}" vid="{8F9D1DAA-C6FE-4D84-A98D-E176855209CB}"/>
    </a:ext>
  </a:extLst>
</a:theme>
</file>

<file path=ppt/theme/theme9.xml><?xml version="1.0" encoding="utf-8"?>
<a:theme xmlns:a="http://schemas.openxmlformats.org/drawingml/2006/main" name="Office-tema">
  <a:themeElements>
    <a:clrScheme name="Göteborgs Stad Powerpoin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d37bf8f-1380-4891-a32b-9d6f49cecd1f">
      <Terms xmlns="http://schemas.microsoft.com/office/infopath/2007/PartnerControls"/>
    </lcf76f155ced4ddcb4097134ff3c332f>
    <TaxCatchAll xmlns="a2d17945-ba2b-41c1-8ab6-615323250b4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17792E1C5120A488D303D3E8CA6A9FC" ma:contentTypeVersion="16" ma:contentTypeDescription="Skapa ett nytt dokument." ma:contentTypeScope="" ma:versionID="25044f67e9d9ca5a3b94aa6240e2536c">
  <xsd:schema xmlns:xsd="http://www.w3.org/2001/XMLSchema" xmlns:xs="http://www.w3.org/2001/XMLSchema" xmlns:p="http://schemas.microsoft.com/office/2006/metadata/properties" xmlns:ns2="ed37bf8f-1380-4891-a32b-9d6f49cecd1f" xmlns:ns3="a2d17945-ba2b-41c1-8ab6-615323250b42" targetNamespace="http://schemas.microsoft.com/office/2006/metadata/properties" ma:root="true" ma:fieldsID="3a85365c42497ceadb71128abeeb144d" ns2:_="" ns3:_="">
    <xsd:import namespace="ed37bf8f-1380-4891-a32b-9d6f49cecd1f"/>
    <xsd:import namespace="a2d17945-ba2b-41c1-8ab6-615323250b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37bf8f-1380-4891-a32b-9d6f49cecd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Bildmarkeringar" ma:readOnly="false" ma:fieldId="{5cf76f15-5ced-4ddc-b409-7134ff3c332f}" ma:taxonomyMulti="true" ma:sspId="5ba0a079-088f-45e9-a2b8-c410558400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d17945-ba2b-41c1-8ab6-615323250b4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1777108d-abc2-4689-974b-ea4269593b13}" ma:internalName="TaxCatchAll" ma:showField="CatchAllData" ma:web="a2d17945-ba2b-41c1-8ab6-615323250b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0E69BE-D81C-4952-B008-19CC77AB0486}">
  <ds:schemaRefs>
    <ds:schemaRef ds:uri="http://schemas.microsoft.com/office/2006/metadata/properties"/>
    <ds:schemaRef ds:uri="http://schemas.microsoft.com/office/infopath/2007/PartnerControls"/>
    <ds:schemaRef ds:uri="ed37bf8f-1380-4891-a32b-9d6f49cecd1f"/>
    <ds:schemaRef ds:uri="a2d17945-ba2b-41c1-8ab6-615323250b42"/>
  </ds:schemaRefs>
</ds:datastoreItem>
</file>

<file path=customXml/itemProps2.xml><?xml version="1.0" encoding="utf-8"?>
<ds:datastoreItem xmlns:ds="http://schemas.openxmlformats.org/officeDocument/2006/customXml" ds:itemID="{B56B6594-F683-459C-8209-4EB523BBFB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21E873-2256-4ED6-BE39-47EBAD131D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37bf8f-1380-4891-a32b-9d6f49cecd1f"/>
    <ds:schemaRef ds:uri="a2d17945-ba2b-41c1-8ab6-615323250b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595</Words>
  <Application>Microsoft Office PowerPoint</Application>
  <PresentationFormat>Bredbild</PresentationFormat>
  <Paragraphs>71</Paragraphs>
  <Slides>7</Slides>
  <Notes>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8</vt:i4>
      </vt:variant>
      <vt:variant>
        <vt:lpstr>Bildrubriker</vt:lpstr>
      </vt:variant>
      <vt:variant>
        <vt:i4>7</vt:i4>
      </vt:variant>
    </vt:vector>
  </HeadingPairs>
  <TitlesOfParts>
    <vt:vector size="19" baseType="lpstr">
      <vt:lpstr>Arial</vt:lpstr>
      <vt:lpstr>Arial Black</vt:lpstr>
      <vt:lpstr>Calibri</vt:lpstr>
      <vt:lpstr>Wingdings</vt:lpstr>
      <vt:lpstr>Göteborgs Stad – Blå dekor</vt:lpstr>
      <vt:lpstr>Göteborgs Stad – Mörkblå dekor</vt:lpstr>
      <vt:lpstr>Göteborgs Stad – Röd dekor</vt:lpstr>
      <vt:lpstr>Göteborgs Stad – Turkos dekor</vt:lpstr>
      <vt:lpstr>Göteborgs Stad – Rosa dekor</vt:lpstr>
      <vt:lpstr>Göteborgs Stad – Grön dekor</vt:lpstr>
      <vt:lpstr>Göteborgs Stad – Lila dekor</vt:lpstr>
      <vt:lpstr>Göteborgs Stad – Gul dekor</vt:lpstr>
      <vt:lpstr>Information till dig som är vård- och omsorgspersonal och hanterar förskrivna hjälpmedel och förbrukningsartiklar</vt:lpstr>
      <vt:lpstr>Det finns kompetenskrav för hjälpmedel och förbrukningsartiklar, som gäller för hela Västra Götaland.  Där står att vård- och omsorgspersonal som hanterar dessa produkter ska ha kännedom om vissa delar som styr förskrivningen.</vt:lpstr>
      <vt:lpstr>Förskrivningsprocess samt lagar och författningar inom området</vt:lpstr>
      <vt:lpstr>Regelverk inom Västra Götaland</vt:lpstr>
      <vt:lpstr>Försörjningsavtal</vt:lpstr>
      <vt:lpstr>Lokala rutiner - alla ska känna till dessa</vt:lpstr>
      <vt:lpstr>Kontakt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Presentationsmall</dc:title>
  <dc:creator>anna.strom@aldrevardomsorg.goteborg.se</dc:creator>
  <cp:lastModifiedBy>Marie Landekrans</cp:lastModifiedBy>
  <cp:revision>17</cp:revision>
  <dcterms:created xsi:type="dcterms:W3CDTF">2023-12-21T11:49:35Z</dcterms:created>
  <dcterms:modified xsi:type="dcterms:W3CDTF">2024-03-20T18:54:08Z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0x010100317792E1C5120A488D303D3E8CA6A9FC</vt:lpwstr>
  </property>
  <property fmtid="{D5CDD505-2E9C-101B-9397-08002B2CF9AE}" pid="3" name="MediaServiceImageTags">
    <vt:lpwstr/>
  </property>
  <property fmtid="{D5CDD505-2E9C-101B-9397-08002B2CF9AE}" pid="4" name="SW_SaveText">
    <vt:lpwstr>Spara till Notes</vt:lpwstr>
  </property>
  <property fmtid="{D5CDD505-2E9C-101B-9397-08002B2CF9AE}" pid="5" name="SW_SaveCloseOfficeText">
    <vt:lpwstr>Spara och Stäng Officedokument</vt:lpwstr>
  </property>
  <property fmtid="{D5CDD505-2E9C-101B-9397-08002B2CF9AE}" pid="6" name="SW_SaveCloseText">
    <vt:lpwstr>Spara och Stäng Notes dokument</vt:lpwstr>
  </property>
  <property fmtid="{D5CDD505-2E9C-101B-9397-08002B2CF9AE}" pid="7" name="SW_DocUNID">
    <vt:lpwstr>9439CB86F77DA6CAC1258AE60066F79F</vt:lpwstr>
  </property>
  <property fmtid="{D5CDD505-2E9C-101B-9397-08002B2CF9AE}" pid="8" name="SW_DocHWND">
    <vt:r8>1245324</vt:r8>
  </property>
  <property fmtid="{D5CDD505-2E9C-101B-9397-08002B2CF9AE}" pid="9" name="SW_IntOfficeMacros">
    <vt:lpwstr>Enabled</vt:lpwstr>
  </property>
  <property fmtid="{D5CDD505-2E9C-101B-9397-08002B2CF9AE}" pid="10" name="SW_CustomTitle">
    <vt:lpwstr>SWING Integrator 5 Document</vt:lpwstr>
  </property>
  <property fmtid="{D5CDD505-2E9C-101B-9397-08002B2CF9AE}" pid="11" name="SW_DialogTitle">
    <vt:lpwstr>SWING Integrator för Notes och Office</vt:lpwstr>
  </property>
  <property fmtid="{D5CDD505-2E9C-101B-9397-08002B2CF9AE}" pid="12" name="SW_PromptText">
    <vt:lpwstr>Vill du spara?</vt:lpwstr>
  </property>
  <property fmtid="{D5CDD505-2E9C-101B-9397-08002B2CF9AE}" pid="13" name="SW_NewDocument">
    <vt:lpwstr/>
  </property>
  <property fmtid="{D5CDD505-2E9C-101B-9397-08002B2CF9AE}" pid="14" name="SW_VisibleVBAMacroMenuItems">
    <vt:r8>127</vt:r8>
  </property>
  <property fmtid="{D5CDD505-2E9C-101B-9397-08002B2CF9AE}" pid="15" name="SW_EnabledVBAMacroMenuItems">
    <vt:r8>7</vt:r8>
  </property>
  <property fmtid="{D5CDD505-2E9C-101B-9397-08002B2CF9AE}" pid="16" name="SW_AddinName">
    <vt:lpwstr>SWINGINTEGRATOR529000.PPA</vt:lpwstr>
  </property>
</Properties>
</file>